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sldIdLst>
    <p:sldId id="257" r:id="rId4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nk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91BE-9B9D-48F2-863E-E6DB3A2BB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2-D SBP 其实就是将两组 1-D SBP 按照设备拓扑的维度拼起来就可以得到。 对于 数据并行的 MatMul （a x b = out）操作， SBP Signature是：{a : Split(0), b : Broadcast, out : Split(0)}， 模型并行（行切分， RowParallelLinear） 的 SBP Signature 是 ：{a : Split(1), b : Split(0), out : PartialSum}， 那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如果逻辑上的一个 MatMul Op 同时做数据并行和模型并行， 其 2-D SBP Signature 就是：{a : [Split(0), Split(1)], b : [Broadcast, Split(0)], out : [Split(0), PartialSum] } （其实这个 out 的 [Split(0), PartialSum] 就是 GPT 中 RowParallelLinear 输出  Tensor 的 SBP），当下游消费这个 out Tensor 的 期望 SBP 是 [Split(0), Broadcast]时， OneFlow 会自动在这两组 Op 之间 插入一组 AllReduce 通信 Op， 且 这组 AllReduce 通信 Op 是按照设备拓扑的 第 0 维 分组进行的。 （如 设备拓扑是 (4, 8) 时， 所有的 AllReduce 会分为 4 组，每组内的 8 个设备会互相 AllReduce， 组间没有通信。 这就实现了 组内（机器内）模型并行， 组间（机器间）数据并行）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4 machines with 8 16GB V100 each.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但流水并行为了多个阶段（stage）之间可以流水起来，还依赖两个重要的特性： 梯度累加（Gradient Accumulation） 和 亚线性内存优化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BSP 且没有 Gradient Accumulation 下的流水并行。假设整个网络被等分切成 4 个 stage，每个 stage 使用一个 device ，则在BSP下，各个设备串行执行，中间有大段的气泡。 一般后向计算时间是前向计算的两倍，如果算上 Checkpointing 的重计算部分，是前向计算的三倍。我们可以从上图中看到，这种情况下有 70% 的时间设备是空闲的。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而 SSP 就是异步模型更新，允许前向计算时可以不使用最新的模型，而使用落后几个版本之内的模型。 SSP 在 GPT-3 的训练中并没有被 NVIDIA 采用，其主要原因有以下几点：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SSP 的模型收敛性并没有被严格论证， 且有论文 GeePS 指出 SSP 的收敛效果不如 BSP ；</a:t>
            </a:r>
            <a:endParaRPr lang="zh-CN" altLang="en-US"/>
          </a:p>
          <a:p>
            <a:r>
              <a:rPr lang="zh-CN" altLang="en-US"/>
              <a:t>SSP 会在 GPU 上同时出现几个不同版本的模型，而 GPT-3 又是一个非常大的模型网络，多份模型所带来的显存开销不可接受；</a:t>
            </a:r>
            <a:endParaRPr lang="zh-CN" altLang="en-US"/>
          </a:p>
          <a:p>
            <a:r>
              <a:rPr lang="zh-CN" altLang="en-US"/>
              <a:t>BSP 通过 Gradient Accumulation + Checkpointing 就可以很好的解决 GPT-3 中的流水并行问题。</a:t>
            </a:r>
            <a:endParaRPr lang="zh-CN" altLang="en-US"/>
          </a:p>
          <a:p>
            <a:r>
              <a:rPr lang="zh-CN" altLang="en-US"/>
              <a:t>另外， NVIDIA 的论文的分析前提就是 BSP 情况下， 根据严格的参数优化器更新方式， 流水并行气泡的占比是 Bubble time fraction = (p - 1) / m，其中 p 是 stage 数， m 是梯度累加的 micro-batch 数。如果采用 SSP，则 NVIDIA 整篇文章的理论基础就没有了。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micro-batch 跟 数据并行有高度的相似性： 数据并行是空间上的， 数据被拆分成多个 tensor，同时喂给多个设备并行计算，然后将梯度累加在一起更新； 而 micro-batch 是时间上的数据并行， 数据被拆分成多个 tensor， 按照时序依次进入同一个设备串行计算，然后将梯度累加在一起更新。 当总的 batch size 一致，且 数据并行的并行度 和 micro-batch 的累加次数相等时，数据并行 和 Gradient Accumulation 在数学上完全等价。 Gradient Accumulation 通过多个 micro-batch的梯度累加 使得 下一个 micro-batch 的前向计算不需要依赖上一个 micro-batch 的反向计算，因此可以畅通无阻的进行下去（当然在一个大 batch 的最后一次 micro-batch 还是会触发这个依赖）。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在单卡下，Gradient Accumulation 可以将一个大的 batch size 拆分成等价的多个小 micro-batch ，从而达到节省显存的目的。</a:t>
            </a:r>
            <a:endParaRPr lang="zh-CN" altLang="en-US"/>
          </a:p>
          <a:p>
            <a:r>
              <a:rPr lang="zh-CN" altLang="en-US"/>
              <a:t>在数据并行下，Gradient Accumulation 解决了反向梯度同步开销占比过大的问题（随着机器数和设备数的增加，梯度的 AllReduce 同步开销也加大），因为梯度同步变成了一个稀疏操作，因此可以提升数据并行的加速比。</a:t>
            </a:r>
            <a:endParaRPr lang="zh-CN" altLang="en-US"/>
          </a:p>
          <a:p>
            <a:r>
              <a:rPr lang="zh-CN" altLang="en-US"/>
              <a:t>在流水并行下， Gradient Accumulation 使得不同 stage 之间可以并行执行不同的 micro-batch， 从而让各个阶段的计算不阻塞，达到流水的目的。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Checkpointing 的核心思想 是在前向网络中标记少量的 Tensor （被 Checkpointing 的 Tensor ），前向计算就只会保留这些被标记的 Tensor， 其余的前向的 activation，会通过在反向传播中根据 Checkpointing 的 Tensor 临时重新计算一遍前向得到。这样就使得大量的 activation 不需要一直保存到后向计算，有效减少了大量 Tensor 的生命周期，使得内存复用效率大幅提升。</a:t>
            </a:r>
            <a:endParaRPr lang="zh-CN" altLang="en-US"/>
          </a:p>
          <a:p>
            <a:r>
              <a:rPr lang="zh-CN" altLang="en-US"/>
              <a:t>CPU offload 的思路类比于我们计算机操作系统中的“虚拟内存”技术（将不常用的内存临时换入换出到磁盘上，从而增加内存总量），在深度学习中，GPU 显存（Device Memory）的特点是昂贵、高速且容量小，而 CPU 的主存（Host Memory）的特点是便宜、相对低速和大容量； 那么将前向计算中的一些暂时用不到的 activation 临时换出到 CPU 主存上，等到反向计算需要时再换入到 GPU 显存里，通过这种方式也可以节省显存。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除了重计算，上述 GPipe 的流水并行策略还有另外一个内存问题，就是需要缓存几份 activation，是等于 一个 batch 里有多少个 micro-batch 的（梯度累加的次数）。通常，这个累加次数都比较大（为了尽可能流水，累加次数一般大于两倍的 stage 数），那么即使缓存少数 Tensor， 这种策略仍需要较多显存。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1F1B 策略的出发点也比较直观：由于前向计算的 activation 需要等到对应的后向计算完成后才能释放（无论有没有使用 Checkpointing 技术），因此在流水并行下，如果想尽可能节省缓存 activation 的份数，就要尽量缩短每份 activation 保存的时间，也就是让每份 activation 都尽可能早的释放，所以要让每个 micro-batch 的数据尽可能早的完成后向计算，因此需要把后向计算的优先级提高，让 micro-batch 标号小的后向 比 micro-batch 标号大的前向先做。 因此我们如果让最后一个 stage 在做完一次 micro-batch 的前向后，立马就做本 micro-batch 的后向，那么我们就能让其他的 stage 尽可能早的开始后向计算，这就是 1F1B 策略。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首先，你需要根据 stage 阶段的不同，分别在各个设备上定义只属于自己那部分的模型网络，而由于第一个 stage 和最后一个 stage 在执行时序上的特殊性，这里 Megatron 还需要进行特判</a:t>
            </a:r>
            <a:endParaRPr lang="zh-CN" altLang="en-US"/>
          </a:p>
          <a:p>
            <a:r>
              <a:rPr lang="zh-CN" altLang="en-US"/>
              <a:t>在每个设备根据自己的那部分网络启动以后， Megatron 需要给每个设备上的每一次执行前后都调用 NCCL 的通信操作，前一个 stage 的输出 需要通过 NCCL p2p的 ncclSend 操作发给 下一个 stage， 下一个 stage 必须同时调用 ncclRecv 进行接收。当这两个操作成对出现时，这次传输才会成功。</a:t>
            </a:r>
            <a:endParaRPr lang="zh-CN" altLang="en-US"/>
          </a:p>
          <a:p>
            <a:r>
              <a:rPr lang="zh-CN" altLang="en-US"/>
              <a:t>因此对于 PyTorch 用户而言，用户自己需要关心 每个 stage 在什么时机需要 recv，什么时机要 send， 发给谁；同时根据 Pipeline 的执行时序，需要特判在前多少个 step，我都是需要只做前向（因为后向还没来）， 但又有一些 step， 我需要既做前向又做后向，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数据并行是在反向的梯度更新时需要插入 AllReduce 操作，而模型更新在 Gradient Accumulation 里是一个低频操作，多个 micro-batch 只会做一次，所以数据并行在机器间做是比较合适的。</a:t>
            </a:r>
            <a:endParaRPr lang="zh-CN" altLang="en-US"/>
          </a:p>
          <a:p>
            <a:r>
              <a:rPr lang="zh-CN" altLang="en-US"/>
              <a:t>模型并行（Tensor Model Parallelism）， NVIDIA 推导了 Transformer Layer 里的 MLP 和 Self-Attention 操作，模型并行下需要在特定位置插入 AllReduce 来实现前向、后向的数据同步工作。由于模型并行需要在每个 micro-batch 的前向、后向都需要做数据同步， 属于高频操作， 所以 模型并行 适合在机器内做。</a:t>
            </a:r>
            <a:endParaRPr lang="zh-CN" altLang="en-US"/>
          </a:p>
          <a:p>
            <a:r>
              <a:rPr lang="zh-CN" altLang="en-US"/>
              <a:t>流水并行的优势是带宽需求比其它并行方式低，仅需要在 stage 之间传输数据， 同时还不会阻塞整个网络的计算，因此在机器间做流水并行比较合适；但流水并行必须通过把一个 Batch 分割成若干 micro-batches 才能发挥优势， 同时它还需要额外的显存来缓存 activation，在 batch 间还会留下气泡。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上图展示了一个可能的 Placement 例子，用于 GPU0 和 GPU1 之间的流水并行。图中负责在 CPU 和 GPU、GPU 与 GPU 之间进行数据搬运的Op（CopyH2D、CopyD2D）是 OneFlow 系统自动添加的。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假设整个网络分为 4 个 stage， 共有 8 个 Transformer Layer， 则我们需要在前 3 个 （stage_num - 1）stage 的前后向计算图中插入 Buffer Op。 最后一个 stage 由于每做完一个 micro-batch 的前向，立马做该 micro-batch 的反向，则不需要插入 Buffer。 buffer 的 regst_num 跟 stage_num 相关。（图中是理想情况下，假设 stage 之间的传输开销可以忽略不计，则至少需要 stage_num - 1 的 buffer_size）由于我们对每一个 Transformer Layer 做了 Checkpointing，则每个 Layer 仅有一条前向到后向的数据边， 则只需要插入一个 Buffer Op。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游戏机, 食物, 画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75" y="111125"/>
            <a:ext cx="2239645" cy="94678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84943" y="413303"/>
            <a:ext cx="76200" cy="8820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郑少PPT" hidden="1"/>
          <p:cNvSpPr/>
          <p:nvPr userDrawn="1"/>
        </p:nvSpPr>
        <p:spPr>
          <a:xfrm>
            <a:off x="4911613" y="3244334"/>
            <a:ext cx="2369975" cy="36830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85056-FF17-A44A-B577-AB376B9A1BD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92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9200"/>
          </a:xfrm>
          <a:prstGeom prst="rect">
            <a:avLst/>
          </a:prstGeom>
          <a:solidFill>
            <a:srgbClr val="F8F9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184641" y="464820"/>
            <a:ext cx="2731347" cy="856827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109221" y="956733"/>
            <a:ext cx="8831580" cy="0"/>
          </a:xfrm>
          <a:prstGeom prst="line">
            <a:avLst/>
          </a:prstGeom>
          <a:ln w="63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flipH="1">
            <a:off x="12085319" y="830488"/>
            <a:ext cx="106680" cy="126032"/>
          </a:xfrm>
          <a:prstGeom prst="rect">
            <a:avLst/>
          </a:prstGeom>
          <a:solidFill>
            <a:srgbClr val="1151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标题 11"/>
          <p:cNvSpPr>
            <a:spLocks noGrp="1"/>
          </p:cNvSpPr>
          <p:nvPr>
            <p:ph type="title"/>
          </p:nvPr>
        </p:nvSpPr>
        <p:spPr>
          <a:xfrm>
            <a:off x="319844" y="331116"/>
            <a:ext cx="4555093" cy="510909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914400"/>
            <a:ext cx="12192000" cy="1079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6"/>
          <p:cNvGrpSpPr/>
          <p:nvPr userDrawn="1"/>
        </p:nvGrpSpPr>
        <p:grpSpPr bwMode="auto">
          <a:xfrm>
            <a:off x="410949" y="68264"/>
            <a:ext cx="1799288" cy="1800225"/>
            <a:chOff x="925401" y="3148271"/>
            <a:chExt cx="1800000" cy="1800000"/>
          </a:xfrm>
        </p:grpSpPr>
        <p:sp>
          <p:nvSpPr>
            <p:cNvPr id="4" name="椭圆 3"/>
            <p:cNvSpPr/>
            <p:nvPr userDrawn="1"/>
          </p:nvSpPr>
          <p:spPr>
            <a:xfrm>
              <a:off x="925401" y="3148271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椭圆 4"/>
            <p:cNvSpPr/>
            <p:nvPr userDrawn="1"/>
          </p:nvSpPr>
          <p:spPr>
            <a:xfrm>
              <a:off x="1015877" y="3238747"/>
              <a:ext cx="1619048" cy="161904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10687833" y="466725"/>
            <a:ext cx="1093219" cy="3698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CB1B8CB3-3B43-2A43-943A-D7E2EC42B1A2}" type="slidenum"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zh-CN" altLang="en-US" sz="1600">
                <a:solidFill>
                  <a:srgbClr val="404040"/>
                </a:solidFill>
              </a:rPr>
              <a:t>  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60325"/>
            <a:ext cx="12192000" cy="4497388"/>
          </a:xfrm>
          <a:prstGeom prst="rect">
            <a:avLst/>
          </a:prstGeom>
          <a:solidFill>
            <a:srgbClr val="D34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737349"/>
            <a:ext cx="12193201" cy="12065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500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360" y="181924"/>
            <a:ext cx="2849484" cy="112179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84943" y="413304"/>
            <a:ext cx="76200" cy="8820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hangingPunct="1"/>
            <a:endParaRPr lang="zh-CN" altLang="en-US" kern="1200">
              <a:solidFill>
                <a:prstClr val="white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401300" y="6310951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62095-9C13-4532-AE6D-B3E4FD13B1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FED66-70D4-40CF-A690-C66B8A2B3F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file:///C:\Users\OptiPlex 7070\AppData\Local\Temp\wps\INetCache\daa5a1cf7c4bd7c9f257f9e98c9e7071" TargetMode="Externa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file:///C:\Users\OptiPlex 7070\AppData\Local\Temp\wps\INetCache\92fb9fa807c10e031c0a401360c7771b" TargetMode="Externa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6.xml"/><Relationship Id="rId2" Type="http://schemas.openxmlformats.org/officeDocument/2006/relationships/image" Target="file:///C:\Users\OptiPlex 7070\AppData\Local\Temp\wps\INetCache\aa6bcb08d4294407cc42129ee679d488" TargetMode="Externa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6.xml"/><Relationship Id="rId2" Type="http://schemas.openxmlformats.org/officeDocument/2006/relationships/image" Target="file:///C:\Users\OptiPlex 7070\AppData\Local\Temp\wps\INetCache\018d431ce1496b2aaf8d9433db6df25f" TargetMode="Externa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6.xml"/><Relationship Id="rId2" Type="http://schemas.openxmlformats.org/officeDocument/2006/relationships/image" Target="file:///C:\Users\OptiPlex 7070\AppData\Local\Temp\wps\INetCache\f07eead3d30a4af723540369cce0cf8c" TargetMode="Externa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file:///C:\Users\OptiPlex 7070\AppData\Local\Temp\wps\INetCache\97d4cc0fc41fd08433a4cdcdaa6299e9" TargetMode="Externa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file:///C:\Users\OptiPlex 7070\AppData\Local\Temp\wps\INetCache\4ed01934a4e562fe8b2a07a902242bcb" TargetMode="Externa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7.png"/><Relationship Id="rId2" Type="http://schemas.openxmlformats.org/officeDocument/2006/relationships/image" Target="file:///C:\Users\OptiPlex 7070\AppData\Local\Temp\wps\INetCache\9f0f6bd670734995652d8d9810fb4e8a" TargetMode="Externa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6.xml"/><Relationship Id="rId2" Type="http://schemas.openxmlformats.org/officeDocument/2006/relationships/image" Target="file:///C:\Users\OptiPlex 7070\AppData\Local\Temp\wps\INetCache\9e80ea29f1f4fef8d24b4b532cd933ad" TargetMode="Externa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file:///C:\Users\OptiPlex 7070\AppData\Local\Temp\wps\INetCache\69bbae9915137556b70aa936cd17e967" TargetMode="External"/><Relationship Id="rId5" Type="http://schemas.openxmlformats.org/officeDocument/2006/relationships/image" Target="../media/image41.png"/><Relationship Id="rId4" Type="http://schemas.openxmlformats.org/officeDocument/2006/relationships/image" Target="file:///C:\Users\OptiPlex 7070\AppData\Local\Temp\wps\INetCache\2d7c502ca072ae9ccb66979169ae9883" TargetMode="External"/><Relationship Id="rId3" Type="http://schemas.openxmlformats.org/officeDocument/2006/relationships/image" Target="../media/image40.png"/><Relationship Id="rId2" Type="http://schemas.openxmlformats.org/officeDocument/2006/relationships/image" Target="file:///C:\Users\OptiPlex 7070\AppData\Local\Temp\wps\INetCache\edc6cc565d14c29c9601962ecd071fcb" TargetMode="Externa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6.xml"/><Relationship Id="rId4" Type="http://schemas.openxmlformats.org/officeDocument/2006/relationships/image" Target="file:///C:\Users\OptiPlex 7070\AppData\Local\Temp\wps\INetCache\8ac6558716515e01b7f3fd808ade1a11" TargetMode="External"/><Relationship Id="rId3" Type="http://schemas.openxmlformats.org/officeDocument/2006/relationships/image" Target="../media/image43.png"/><Relationship Id="rId2" Type="http://schemas.openxmlformats.org/officeDocument/2006/relationships/image" Target="file:///C:\Users\OptiPlex 7070\AppData\Local\Temp\wps\INetCache\8c8abc5d9dbfdce2f01d25a929330768" TargetMode="Externa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游戏机, 食物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5" y="4657090"/>
            <a:ext cx="4429760" cy="1871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45578" y="3860624"/>
            <a:ext cx="4046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2020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年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10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月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16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日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56729" y="3329258"/>
            <a:ext cx="10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朱世强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12203430" cy="4885690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7" name="郑少PPT"/>
          <p:cNvSpPr/>
          <p:nvPr/>
        </p:nvSpPr>
        <p:spPr>
          <a:xfrm>
            <a:off x="24819" y="1308062"/>
            <a:ext cx="12178612" cy="14763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50000"/>
              </a:lnSpc>
            </a:pPr>
            <a:r>
              <a:rPr lang="zh-CN" altLang="en-US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大模型分布式训练技术简介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05150" y="3753485"/>
            <a:ext cx="85401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之江实验室人工智能算法与平台研究中心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杨非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2021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年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7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月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2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</a:rPr>
              <a:t>日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3578860" cy="478155"/>
          </a:xfrm>
        </p:spPr>
        <p:txBody>
          <a:bodyPr/>
          <a:p>
            <a:pPr algn="l"/>
            <a:r>
              <a:rPr lang="en-US" altLang="zh-CN"/>
              <a:t>Nvidia Megatron-LM</a:t>
            </a:r>
            <a:endParaRPr lang="en-US" altLang="zh-CN"/>
          </a:p>
        </p:txBody>
      </p:sp>
      <p:pic>
        <p:nvPicPr>
          <p:cNvPr id="113" name="图片 112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183005" y="2059305"/>
            <a:ext cx="8943340" cy="3634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85165" y="5887085"/>
            <a:ext cx="9785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参考文献</a:t>
            </a:r>
            <a:r>
              <a:rPr lang="en-US" altLang="zh-CN"/>
              <a:t>: </a:t>
            </a:r>
            <a:r>
              <a:rPr lang="zh-CN" altLang="en-US"/>
              <a:t>Efficient Large-Scale Language Model Training on GPU Clusters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71980" y="1258570"/>
            <a:ext cx="8128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用3072 张 80GB A100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训练</a:t>
            </a:r>
            <a:r>
              <a:rPr lang="en-US" altLang="zh-CN">
                <a:solidFill>
                  <a:srgbClr val="FF0000"/>
                </a:solidFill>
              </a:rPr>
              <a:t>GPT3 !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1605280" cy="478155"/>
          </a:xfrm>
        </p:spPr>
        <p:txBody>
          <a:bodyPr/>
          <a:p>
            <a:r>
              <a:t>集群拓扑</a:t>
            </a:r>
          </a:p>
        </p:txBody>
      </p:sp>
      <p:pic>
        <p:nvPicPr>
          <p:cNvPr id="114" name="图片 113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925320" y="1779905"/>
            <a:ext cx="8148320" cy="4932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56945" y="1238250"/>
            <a:ext cx="8874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8 Tensor Model </a:t>
            </a:r>
            <a:r>
              <a:rPr lang="zh-CN" altLang="en-US">
                <a:sym typeface="+mn-ea"/>
              </a:rPr>
              <a:t>Parallelism</a:t>
            </a:r>
            <a:r>
              <a:rPr lang="en-US" altLang="zh-CN">
                <a:sym typeface="+mn-ea"/>
              </a:rPr>
              <a:t> * 6 Data</a:t>
            </a:r>
            <a:r>
              <a:rPr lang="zh-CN" altLang="en-US">
                <a:sym typeface="+mn-ea"/>
              </a:rPr>
              <a:t> Parallelism</a:t>
            </a:r>
            <a:r>
              <a:rPr lang="en-US" altLang="zh-CN">
                <a:sym typeface="+mn-ea"/>
              </a:rPr>
              <a:t> * 64 Pipeline Parallelism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1605280" cy="478155"/>
          </a:xfrm>
        </p:spPr>
        <p:txBody>
          <a:bodyPr/>
          <a:p>
            <a:r>
              <a:t>关键技术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8040" y="1570355"/>
            <a:ext cx="84626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流水并行</a:t>
            </a:r>
            <a:r>
              <a:rPr lang="en-US" altLang="zh-CN"/>
              <a:t> </a:t>
            </a:r>
            <a:r>
              <a:rPr lang="zh-CN" altLang="en-US"/>
              <a:t>Pipeline Parallelism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梯度累加</a:t>
            </a:r>
            <a:r>
              <a:rPr lang="en-US" altLang="zh-CN"/>
              <a:t> </a:t>
            </a:r>
            <a:r>
              <a:rPr lang="zh-CN" altLang="en-US"/>
              <a:t>Gradient Accumulation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后向重计算</a:t>
            </a:r>
            <a:r>
              <a:rPr lang="en-US" altLang="zh-CN"/>
              <a:t> </a:t>
            </a:r>
            <a:r>
              <a:rPr lang="zh-CN" altLang="en-US"/>
              <a:t>Backward Re-computation</a:t>
            </a:r>
            <a:r>
              <a:rPr lang="en-US" altLang="zh-CN"/>
              <a:t> (Checkpointing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1F1B</a:t>
            </a:r>
            <a:r>
              <a:rPr lang="zh-CN" altLang="en-US"/>
              <a:t>策略</a:t>
            </a:r>
            <a:r>
              <a:rPr lang="en-US" altLang="zh-CN"/>
              <a:t> 1F1B (</a:t>
            </a:r>
            <a:r>
              <a:t>One Forward Pass Followed by One Backward Pass</a:t>
            </a:r>
            <a:r>
              <a:rPr lang="en-US"/>
              <a:t>)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3524250" cy="478155"/>
          </a:xfrm>
        </p:spPr>
        <p:txBody>
          <a:bodyPr/>
          <a:p>
            <a:r>
              <a:rPr lang="en-US" altLang="zh-CN"/>
              <a:t>Pipeline Parallelism</a:t>
            </a:r>
            <a:endParaRPr lang="en-US" altLang="zh-CN"/>
          </a:p>
        </p:txBody>
      </p:sp>
      <p:pic>
        <p:nvPicPr>
          <p:cNvPr id="116" name="图片 11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859655" y="1875790"/>
            <a:ext cx="6775450" cy="3037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11810" y="1875790"/>
            <a:ext cx="846264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为什么要用</a:t>
            </a:r>
            <a:r>
              <a:rPr lang="en-US" altLang="zh-CN"/>
              <a:t> Pipeline Parallelism</a:t>
            </a:r>
            <a:r>
              <a:rPr lang="zh-CN" altLang="en-US"/>
              <a:t>：</a:t>
            </a: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模型太大！</a:t>
            </a:r>
            <a:endParaRPr lang="zh-CN" altLang="en-US">
              <a:solidFill>
                <a:srgbClr val="FF0000"/>
              </a:solidFill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切分为</a:t>
            </a:r>
            <a:r>
              <a:rPr lang="en-US" altLang="zh-CN">
                <a:solidFill>
                  <a:schemeClr val="tx1"/>
                </a:solidFill>
              </a:rPr>
              <a:t>Stage</a:t>
            </a:r>
            <a:r>
              <a:rPr lang="zh-CN" altLang="en-US">
                <a:solidFill>
                  <a:schemeClr val="tx1"/>
                </a:solidFill>
              </a:rPr>
              <a:t>解决显存限制</a:t>
            </a: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仅</a:t>
            </a:r>
            <a:r>
              <a:rPr lang="en-US" altLang="zh-CN"/>
              <a:t>Stage</a:t>
            </a:r>
            <a:r>
              <a:rPr lang="zh-CN" altLang="en-US"/>
              <a:t>间传输数据减小通信开销</a:t>
            </a: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两种策略：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BSP (Bulk Synchronous Paralle)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SSP (Stale Synchronous Paralle)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两大特性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梯度累加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亚线性内存优化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1274" y="219858"/>
            <a:ext cx="1605280" cy="865505"/>
          </a:xfrm>
        </p:spPr>
        <p:txBody>
          <a:bodyPr/>
          <a:p>
            <a:pPr algn="l"/>
            <a:r>
              <a:rPr>
                <a:sym typeface="+mn-ea"/>
              </a:rPr>
              <a:t>梯度累加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353185" y="3160395"/>
            <a:ext cx="8818245" cy="2771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584325" y="1271270"/>
            <a:ext cx="722757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Gradient Accumulation 就是把一个大 Batch 拆分成多个 micro-batch ， 每个 micro-batch 前后向计算后的</a:t>
            </a:r>
            <a:r>
              <a:rPr lang="zh-CN" altLang="en-US">
                <a:solidFill>
                  <a:srgbClr val="FF0000"/>
                </a:solidFill>
              </a:rPr>
              <a:t>梯度累加</a:t>
            </a:r>
            <a:r>
              <a:rPr lang="zh-CN" altLang="en-US"/>
              <a:t>，在最后一个micro-batch累加结束后，统一更新模型。</a:t>
            </a: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在单卡下，节省显存。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在数据并行下，提升数据并行的加速比。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在流水并行下，让各个阶段的计算不阻塞，达到流水的目的。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53185" y="6299835"/>
            <a:ext cx="9232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参考文献：</a:t>
            </a:r>
            <a:r>
              <a:rPr lang="en-US" altLang="zh-CN"/>
              <a:t> </a:t>
            </a:r>
            <a:r>
              <a:rPr lang="zh-CN" altLang="en-US"/>
              <a:t>GPipe: Efficient Training of Giant Neural Networks using Pipeline Parallelism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53185" y="5931535"/>
            <a:ext cx="429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问题：显存占用过大，需保存多份模型！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1960880" cy="478155"/>
          </a:xfrm>
        </p:spPr>
        <p:txBody>
          <a:bodyPr/>
          <a:p>
            <a:pPr algn="l"/>
            <a:r>
              <a:rPr lang="zh-CN" altLang="en-US"/>
              <a:t>后向重计算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57910" y="6407150"/>
            <a:ext cx="8762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参考文献：Training Deep Nets with Sublinear Memory Cost</a:t>
            </a:r>
            <a:endParaRPr lang="zh-CN" altLang="en-US"/>
          </a:p>
        </p:txBody>
      </p:sp>
      <p:pic>
        <p:nvPicPr>
          <p:cNvPr id="118" name="图片 117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3970020" y="1917065"/>
            <a:ext cx="7754620" cy="3613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20700" y="1660525"/>
            <a:ext cx="41941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亚线性内存优化的两种思路：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CheckPointing</a:t>
            </a:r>
            <a:r>
              <a:rPr lang="zh-CN" altLang="en-US"/>
              <a:t>（</a:t>
            </a:r>
            <a:r>
              <a:rPr lang="en-US" altLang="zh-CN"/>
              <a:t>计算换显存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CPU Offload</a:t>
            </a:r>
            <a:r>
              <a:rPr lang="zh-CN" altLang="en-US"/>
              <a:t>（</a:t>
            </a:r>
            <a:r>
              <a:rPr lang="en-US" altLang="zh-CN"/>
              <a:t>传输换显存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1861820" cy="478155"/>
          </a:xfrm>
        </p:spPr>
        <p:txBody>
          <a:bodyPr/>
          <a:p>
            <a:pPr algn="l"/>
            <a:r>
              <a:rPr lang="zh-CN" altLang="en-US"/>
              <a:t>1F1B 策略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135" y="3780155"/>
            <a:ext cx="9403080" cy="2406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16355" y="6396355"/>
            <a:ext cx="7611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参考文献：PipeDream: Fast and Efficient Pipeline Parallel DNN Training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9645" y="1214755"/>
            <a:ext cx="872934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即使缓存少量</a:t>
            </a:r>
            <a:r>
              <a:rPr lang="en-US" altLang="zh-CN"/>
              <a:t>Tensor</a:t>
            </a:r>
            <a:r>
              <a:rPr lang="zh-CN" altLang="en-US"/>
              <a:t>，还是需要缓存多份</a:t>
            </a:r>
            <a:r>
              <a:rPr lang="en-US" altLang="zh-CN"/>
              <a:t>activation</a:t>
            </a:r>
            <a:r>
              <a:rPr lang="zh-CN" altLang="en-US"/>
              <a:t>！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1F1B </a:t>
            </a:r>
            <a:r>
              <a:rPr lang="zh-CN" altLang="en-US"/>
              <a:t>：One Forward pass followed by One Backward pass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尽可能早做后向计算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解决缓存</a:t>
            </a:r>
            <a:r>
              <a:rPr lang="en-US" altLang="zh-CN"/>
              <a:t>activation</a:t>
            </a:r>
            <a:r>
              <a:rPr lang="zh-CN" altLang="en-US"/>
              <a:t>份数的问题，使得 activation 的缓存数量只跟 stage 数相关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640979" y="315075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hangingPunct="1">
              <a:tabLst>
                <a:tab pos="815340" algn="l"/>
              </a:tabLst>
              <a:defRPr/>
            </a:pPr>
            <a:r>
              <a:rPr 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979805" y="1647190"/>
            <a:ext cx="81178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背景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分布式训练关键技术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技术痛点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/>
              <a:t>解决方案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3100070" cy="478155"/>
          </a:xfrm>
        </p:spPr>
        <p:txBody>
          <a:bodyPr/>
          <a:p>
            <a:pPr algn="l"/>
            <a:r>
              <a:rPr lang="en-US" altLang="zh-CN"/>
              <a:t>PyTorch </a:t>
            </a:r>
            <a:r>
              <a:rPr lang="zh-CN" altLang="en-US"/>
              <a:t>流水并行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3605" y="1423670"/>
            <a:ext cx="75901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数据并行，模型脚本在设备上</a:t>
            </a:r>
            <a:r>
              <a:rPr lang="zh-CN" altLang="en-US">
                <a:solidFill>
                  <a:srgbClr val="FF0000"/>
                </a:solidFill>
              </a:rPr>
              <a:t>对称</a:t>
            </a:r>
            <a:r>
              <a:rPr lang="zh-CN" altLang="en-US"/>
              <a:t>，</a:t>
            </a:r>
            <a:r>
              <a:rPr lang="en-US" altLang="zh-CN"/>
              <a:t>PyTorch</a:t>
            </a:r>
            <a:r>
              <a:rPr lang="zh-CN" altLang="en-US"/>
              <a:t>的</a:t>
            </a:r>
            <a:r>
              <a:rPr lang="en-US" altLang="zh-CN"/>
              <a:t>DDP</a:t>
            </a:r>
            <a:r>
              <a:rPr lang="zh-CN" altLang="en-US"/>
              <a:t>可以较好实现。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流水并行，模型网络分布在各个设备上是</a:t>
            </a:r>
            <a:r>
              <a:rPr lang="zh-CN" altLang="en-US">
                <a:solidFill>
                  <a:srgbClr val="FF0000"/>
                </a:solidFill>
              </a:rPr>
              <a:t>非对称</a:t>
            </a:r>
            <a:r>
              <a:rPr lang="zh-CN" altLang="en-US"/>
              <a:t>的，各个设备“接力”。</a:t>
            </a:r>
            <a:endParaRPr lang="zh-CN" altLang="en-US"/>
          </a:p>
        </p:txBody>
      </p:sp>
      <p:pic>
        <p:nvPicPr>
          <p:cNvPr id="123" name="图片 122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614805" y="2622550"/>
            <a:ext cx="5007610" cy="4042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153818"/>
            <a:ext cx="3100070" cy="865505"/>
          </a:xfrm>
        </p:spPr>
        <p:txBody>
          <a:bodyPr/>
          <a:p>
            <a:pPr algn="l"/>
            <a:r>
              <a:rPr lang="en-US" altLang="zh-CN">
                <a:sym typeface="+mn-ea"/>
              </a:rPr>
              <a:t>PyTorch </a:t>
            </a:r>
            <a:r>
              <a:rPr>
                <a:sym typeface="+mn-ea"/>
              </a:rPr>
              <a:t>流水并行</a:t>
            </a:r>
            <a:br>
              <a:rPr lang="zh-CN" altLang="en-US"/>
            </a:b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1157605"/>
            <a:ext cx="7799070" cy="1210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2684780"/>
            <a:ext cx="8007350" cy="3797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32973"/>
          <a:stretch>
            <a:fillRect/>
          </a:stretch>
        </p:blipFill>
        <p:spPr>
          <a:xfrm>
            <a:off x="6501765" y="1783715"/>
            <a:ext cx="5624195" cy="434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640979" y="315075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hangingPunct="1">
              <a:tabLst>
                <a:tab pos="815340" algn="l"/>
              </a:tabLst>
              <a:defRPr/>
            </a:pPr>
            <a:r>
              <a:rPr 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959485" y="1647190"/>
            <a:ext cx="81178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背景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分布式训练关键技术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技术痛点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>
                <a:sym typeface="+mn-ea"/>
              </a:rPr>
              <a:t>解决方案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894080" cy="478155"/>
          </a:xfrm>
        </p:spPr>
        <p:txBody>
          <a:bodyPr/>
          <a:p>
            <a:r>
              <a:rPr lang="zh-CN" altLang="en-US"/>
              <a:t>难点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6765" y="1522730"/>
            <a:ext cx="102190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算法工程师如果想用 PyTorch 做流水并行，他需要精细的控制所有的流水细节， 包括每个 stage 的每个时刻是 只做前向，还是前向后向一起做， 同时还需要管理不同 stage 之间 收/发 数据的节奏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PyTorch 并没有机制保证这些流水并行中的各个设备之间数据交互的正确性 ，所以用户不仅可能写的不高效， 还可能写错，即使写错了，PyTorch 也无从检查。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3100070" cy="478155"/>
          </a:xfrm>
        </p:spPr>
        <p:txBody>
          <a:bodyPr/>
          <a:p>
            <a:r>
              <a:rPr lang="en-US" altLang="zh-CN"/>
              <a:t>PyTorch </a:t>
            </a:r>
            <a:r>
              <a:t>模型并行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0110" y="1025525"/>
            <a:ext cx="5235575" cy="5738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040" y="1426210"/>
            <a:ext cx="5409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model-parallel-size = tensor-model-parallel-size * pipeline-model-parallel-size</a:t>
            </a:r>
            <a:endParaRPr lang="zh-CN" altLang="en-US"/>
          </a:p>
          <a:p>
            <a:r>
              <a:rPr lang="zh-CN" altLang="en-US"/>
              <a:t>当 tensor-model-parallel-size = 8 时， 总的效率最高，这与每台机器内的卡数相同 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3091180"/>
            <a:ext cx="5091430" cy="351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4409440" cy="478155"/>
          </a:xfrm>
        </p:spPr>
        <p:txBody>
          <a:bodyPr/>
          <a:p>
            <a:pPr algn="l"/>
            <a:r>
              <a:rPr>
                <a:sym typeface="+mn-ea"/>
              </a:rPr>
              <a:t>Achilles' Heel of PyTorch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85265" y="1269365"/>
            <a:ext cx="801624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哪处需要插入通信操作？</a:t>
            </a:r>
            <a:r>
              <a:rPr lang="zh-CN" altLang="en-US"/>
              <a:t>（现在 GPT 的脚本里 NVIDIA 给推导了需要插入通信的位置，如果用户想改网络结构，想加/换一个Op，推导是不是都得重来？）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该插入什么通信操作？</a:t>
            </a:r>
            <a:r>
              <a:rPr lang="zh-CN" altLang="en-US"/>
              <a:t>（除了 AllReduce，集合通信还有 ReduceScatter、AllGather、Reduce、Broadcast、All2All 等操作，除了集合通信，还有 Scatter 、Gather 等非对称的 切分、拼接操作，切分/拼接还要考虑对 Tensor 的哪个维度操作...）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通信操作要跟谁通信？</a:t>
            </a:r>
            <a:r>
              <a:rPr lang="zh-CN" altLang="en-US"/>
              <a:t>（数据并行和模型并行同时做时， 整个 GPU 集群会被分组，每一组组内做 AllReduce 同步数据， 组间在模型更新时 才同步模型梯度，这意味着每个 rank 的 GPU 想要通信时，是需要跟其他 特定对应的 rank 做通信的，这更加增加了实现难度）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怎么保证正确性？</a:t>
            </a:r>
            <a:r>
              <a:rPr lang="zh-CN" altLang="en-US"/>
              <a:t> PyTorch 没法保证。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" y="4851400"/>
            <a:ext cx="10829925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153818"/>
            <a:ext cx="894080" cy="865505"/>
          </a:xfrm>
        </p:spPr>
        <p:txBody>
          <a:bodyPr/>
          <a:p>
            <a:pPr algn="l"/>
            <a:r>
              <a:rPr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大纲</a:t>
            </a:r>
            <a:br>
              <a:rPr lang="zh-CN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9805" y="1647190"/>
            <a:ext cx="81178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背景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分布式训练关键技术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技术痛点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>
                <a:solidFill>
                  <a:srgbClr val="FF0000"/>
                </a:solidFill>
              </a:rPr>
              <a:t>解决方案</a:t>
            </a:r>
            <a:endParaRPr 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2921635" cy="478155"/>
          </a:xfrm>
        </p:spPr>
        <p:txBody>
          <a:bodyPr/>
          <a:p>
            <a:pPr algn="l"/>
            <a:r>
              <a:rPr lang="zh-CN" altLang="en-US"/>
              <a:t>Consistent View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345" y="1054100"/>
            <a:ext cx="6985635" cy="57384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4515" y="1601470"/>
            <a:ext cx="396430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逻辑视角</a:t>
            </a:r>
            <a:r>
              <a:rPr lang="zh-CN" altLang="en-US">
                <a:sym typeface="+mn-ea"/>
              </a:rPr>
              <a:t>：假设用户在一台巨大的虚拟机器上编程，这台机器包含所有可用资源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物理设备</a:t>
            </a:r>
            <a:r>
              <a:rPr lang="zh-CN" altLang="en-US">
                <a:sym typeface="+mn-ea"/>
              </a:rPr>
              <a:t>：把逻辑视角用户编写的程序，进行计算任务分配，在每台物理机器上生成执行计划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逻辑计算图 </a:t>
            </a:r>
            <a:r>
              <a:rPr lang="en-US" altLang="zh-CN">
                <a:sym typeface="+mn-ea"/>
              </a:rPr>
              <a:t>--&gt; </a:t>
            </a:r>
            <a:r>
              <a:rPr>
                <a:sym typeface="+mn-ea"/>
              </a:rPr>
              <a:t>物理计算图</a:t>
            </a:r>
            <a:endParaRPr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逻辑</a:t>
            </a:r>
            <a:r>
              <a:rPr lang="en-US" altLang="zh-CN">
                <a:sym typeface="+mn-ea"/>
              </a:rPr>
              <a:t>Op --&gt; </a:t>
            </a:r>
            <a:r>
              <a:rPr>
                <a:sym typeface="+mn-ea"/>
              </a:rPr>
              <a:t>物理</a:t>
            </a:r>
            <a:r>
              <a:rPr lang="en-US" altLang="zh-CN">
                <a:sym typeface="+mn-ea"/>
              </a:rPr>
              <a:t>Op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逻辑</a:t>
            </a:r>
            <a:r>
              <a:rPr lang="en-US" altLang="zh-CN">
                <a:sym typeface="+mn-ea"/>
              </a:rPr>
              <a:t>Tensor --&gt; </a:t>
            </a:r>
            <a:r>
              <a:rPr>
                <a:sym typeface="+mn-ea"/>
              </a:rPr>
              <a:t>物理</a:t>
            </a:r>
            <a:r>
              <a:rPr lang="en-US" altLang="zh-CN">
                <a:sym typeface="+mn-ea"/>
              </a:rPr>
              <a:t>Tensor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8615045" cy="478155"/>
          </a:xfrm>
        </p:spPr>
        <p:txBody>
          <a:bodyPr/>
          <a:p>
            <a:pPr algn="l"/>
            <a:r>
              <a:rPr lang="zh-CN" altLang="en-US"/>
              <a:t>Placement is All You Need </a:t>
            </a:r>
            <a:r>
              <a:rPr lang="en-US" altLang="zh-CN"/>
              <a:t>for</a:t>
            </a:r>
            <a:r>
              <a:rPr lang="zh-CN" altLang="en-US"/>
              <a:t> Pipeline Parallelism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6020" y="1558925"/>
            <a:ext cx="6910070" cy="4704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825" y="1382395"/>
            <a:ext cx="62820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Placement 描述了逻辑上的 Op 和 物理上的 Op 的映射关系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040" y="2509520"/>
            <a:ext cx="48291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比如整个分布式集群的环境是：</a:t>
            </a:r>
            <a:endParaRPr lang="zh-CN" altLang="en-US"/>
          </a:p>
          <a:p>
            <a:r>
              <a:rPr lang="zh-CN" altLang="en-US"/>
              <a:t>machine_num = 4, device_num_per_machine = 8，即machine_id = 0,1,2,3; device_id = 0,1,2,3,4,5,6,7。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我们将Placement描述为一个列表：Placement = [m0:sd0-ed0, m1:sd1-ed1, ... ]， 其中m_i为机器id（machine id），sd_i表示起始设备id（start device id），sd_i表示结束设备id（end device id）。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举例：Placement = [0:0-2, 3:5-6]，表示该Op分布在：“0号机器的(0, 1, 2)号卡上，和 3号机器的(5， 6)号卡上”。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8284845" cy="478155"/>
          </a:xfrm>
        </p:spPr>
        <p:txBody>
          <a:bodyPr/>
          <a:p>
            <a:pPr algn="l"/>
            <a:r>
              <a:rPr lang="zh-CN" altLang="en-US"/>
              <a:t>SBP is All you Need </a:t>
            </a:r>
            <a:r>
              <a:rPr lang="en-US" altLang="zh-CN"/>
              <a:t>for</a:t>
            </a:r>
            <a:r>
              <a:rPr lang="zh-CN" altLang="en-US"/>
              <a:t> Data </a:t>
            </a:r>
            <a:r>
              <a:rPr lang="en-US" altLang="zh-CN"/>
              <a:t>/</a:t>
            </a:r>
            <a:r>
              <a:rPr lang="zh-CN" altLang="en-US"/>
              <a:t> Model Parallelism</a:t>
            </a:r>
            <a:endParaRPr lang="zh-CN" altLang="en-US"/>
          </a:p>
        </p:txBody>
      </p:sp>
      <p:pic>
        <p:nvPicPr>
          <p:cNvPr id="126" name="图片 12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5084445" y="1292225"/>
            <a:ext cx="5331460" cy="5149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00050" y="1292225"/>
            <a:ext cx="41065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SBP 描述了 逻辑上的 Tensor 和 物理上的 Tensor 的映射关系。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050" y="2488565"/>
            <a:ext cx="384302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plit： 表示物理上的多个Tensor是由逻辑上的Tensor进行切分后得到的。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Broadcast： 表示物理上的多个Tensor是逻辑上Tensor的复制，完全相同。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PartialSum： 表示物理上的多个Tensor跟逻辑上的Tensor的形状相同，但每个对应位置上元素的值 是逻辑Tensor对应位置元素的值的一部分。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5511800" cy="478155"/>
          </a:xfrm>
        </p:spPr>
        <p:txBody>
          <a:bodyPr/>
          <a:p>
            <a:pPr algn="l"/>
            <a:r>
              <a:rPr lang="zh-CN" altLang="en-US"/>
              <a:t>2-D SBP and Hybrid Parallelism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3225" y="1099185"/>
            <a:ext cx="6377940" cy="2748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225" y="4044315"/>
            <a:ext cx="6377940" cy="2748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6350" y="52343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[Broadcast, Split(0)]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76350" y="19958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[Split(0), Split(1)]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3673475" cy="478155"/>
          </a:xfrm>
        </p:spPr>
        <p:txBody>
          <a:bodyPr/>
          <a:p>
            <a:r>
              <a:rPr lang="en-US" altLang="zh-CN"/>
              <a:t>PyTorch vs OneFlow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941705" y="1353185"/>
            <a:ext cx="531114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PyTorch 只有物理视角，没有逻辑视角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PyTorch 没有将 模型网络的算法逻辑 和 分布式并行训练的通信逻辑 解耦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PyTorch 在非对称的并行方式里（如流水并行），各个设备的调度逻辑需要用户自己手写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PyTorch 没有机制保证分布式并行训练中的正确性 和 数学一致性。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1705" y="5016500"/>
            <a:ext cx="6035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OneFlow</a:t>
            </a:r>
            <a:r>
              <a:rPr lang="zh-CN" altLang="en-US"/>
              <a:t>：</a:t>
            </a:r>
            <a:r>
              <a:rPr lang="en-US" altLang="zh-CN"/>
              <a:t> Consistant View + SBP + Placement + Boxing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3026410" cy="478155"/>
          </a:xfrm>
        </p:spPr>
        <p:txBody>
          <a:bodyPr/>
          <a:p>
            <a:r>
              <a:rPr lang="en-US" altLang="zh-CN"/>
              <a:t>RunTime : Actor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9920" y="1445895"/>
            <a:ext cx="98031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天然支持流水线</a:t>
            </a:r>
            <a:r>
              <a:rPr lang="zh-CN" altLang="en-US"/>
              <a:t>， Actor 通过内部的状态机 和 产出的 Regst 个数 以及上下游的 Regst 消息机制解决了流控问题（Control Flow）。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Actor 组成的计算图运行时调度是</a:t>
            </a:r>
            <a:r>
              <a:rPr lang="zh-CN" altLang="en-US">
                <a:solidFill>
                  <a:srgbClr val="FF0000"/>
                </a:solidFill>
              </a:rPr>
              <a:t>去中心化</a:t>
            </a:r>
            <a:r>
              <a:rPr lang="zh-CN" altLang="en-US"/>
              <a:t>的，每个 Actor 当前是否可以执行都仅与自己的状态、空闲 Regst 数量以及收到的消息有关。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110" y="3006725"/>
            <a:ext cx="9044940" cy="32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964" y="1067001"/>
            <a:ext cx="11589249" cy="5647887"/>
          </a:xfrm>
          <a:prstGeom prst="rect">
            <a:avLst/>
          </a:prstGeom>
        </p:spPr>
      </p:pic>
      <p:sp>
        <p:nvSpPr>
          <p:cNvPr id="102" name="矩形 101"/>
          <p:cNvSpPr/>
          <p:nvPr/>
        </p:nvSpPr>
        <p:spPr>
          <a:xfrm>
            <a:off x="640979" y="315075"/>
            <a:ext cx="343408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hangingPunct="1">
              <a:tabLst>
                <a:tab pos="815340" algn="l"/>
              </a:tabLst>
              <a:defRPr/>
            </a:pP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人工智能革命：</a:t>
            </a:r>
            <a:endParaRPr lang="en-US" altLang="zh-CN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hangingPunct="1">
              <a:tabLst>
                <a:tab pos="815340" algn="l"/>
              </a:tabLst>
              <a:defRPr/>
            </a:pP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深度学习改变世界</a:t>
            </a:r>
            <a:endParaRPr lang="en-US" altLang="zh-CN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5795010" cy="478155"/>
          </a:xfrm>
        </p:spPr>
        <p:txBody>
          <a:bodyPr/>
          <a:p>
            <a:r>
              <a:rPr lang="en-US" altLang="zh-CN"/>
              <a:t>Example: Preprocessing Pipeline</a:t>
            </a:r>
            <a:endParaRPr lang="en-US" altLang="zh-CN"/>
          </a:p>
        </p:txBody>
      </p:sp>
      <p:pic>
        <p:nvPicPr>
          <p:cNvPr id="127" name="图片 126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978025" y="1151255"/>
            <a:ext cx="7755255" cy="1336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3743325"/>
            <a:ext cx="11255375" cy="1356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6145" y="2725420"/>
            <a:ext cx="10083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当这4个Actor之间的 RegstNum 均为2时，如果训练时间比较长（训练是整个网络的瓶颈），我们就会得到下面这种流水线的时间线：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90600" y="5588635"/>
            <a:ext cx="10209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在执行几个 Batch 之后， 4 个阶段的执行节奏完全被最长的那个阶段所控制。这就是 OneFlow 使用</a:t>
            </a:r>
            <a:r>
              <a:rPr lang="zh-CN" altLang="en-US">
                <a:solidFill>
                  <a:srgbClr val="FF0000"/>
                </a:solidFill>
              </a:rPr>
              <a:t>背压机制（Back Pressure）</a:t>
            </a:r>
            <a:r>
              <a:rPr lang="zh-CN" altLang="en-US"/>
              <a:t>解决流控问题。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3757930" cy="478155"/>
          </a:xfrm>
        </p:spPr>
        <p:txBody>
          <a:bodyPr/>
          <a:p>
            <a:r>
              <a:t>用</a:t>
            </a:r>
            <a:r>
              <a:rPr lang="en-US" altLang="zh-CN"/>
              <a:t>Regst </a:t>
            </a:r>
            <a:r>
              <a:t>数量控制流水</a:t>
            </a:r>
          </a:p>
        </p:txBody>
      </p:sp>
      <p:pic>
        <p:nvPicPr>
          <p:cNvPr id="128" name="图片 127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313805" y="1219835"/>
            <a:ext cx="4490085" cy="5638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29005" y="1986280"/>
            <a:ext cx="49777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在逻辑计算图上， 我们会给后向消费前向的边插入一个 Buffer Op， Buffer 的 Regst 数量 和 Stage 相关。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由于后向对前向的消费经过 Checkpointing 优化后，每个 Placement Group 下只会有非常少的几条消费边。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153818"/>
            <a:ext cx="3937000" cy="865505"/>
          </a:xfrm>
        </p:spPr>
        <p:txBody>
          <a:bodyPr/>
          <a:p>
            <a:pPr algn="l"/>
            <a:r>
              <a:rPr lang="zh-CN" altLang="en-US"/>
              <a:t>数据</a:t>
            </a:r>
            <a:r>
              <a:rPr lang="en-US" altLang="zh-CN"/>
              <a:t>/</a:t>
            </a:r>
            <a:r>
              <a:t>模型</a:t>
            </a:r>
            <a:r>
              <a:rPr lang="en-US" altLang="zh-CN"/>
              <a:t>/</a:t>
            </a:r>
            <a:r>
              <a:t>混合并行实现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4370" y="1306195"/>
            <a:ext cx="38430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只需要配置 Variable 的 SBP 即可。</a:t>
            </a:r>
            <a:r>
              <a:rPr lang="en-US" altLang="zh-CN"/>
              <a:t> 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数据并行：</a:t>
            </a:r>
            <a:r>
              <a:rPr lang="zh-CN" altLang="en-US"/>
              <a:t>每个设备上都有整份的模型，所以 Variable 的 SbpParallel 是 Broadcast。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模型并行：</a:t>
            </a:r>
            <a:r>
              <a:rPr lang="zh-CN" altLang="en-US"/>
              <a:t>每个设备都把模型切分并只保留一部分， 所以 Variable 的 SbpParallel 是 Split(0)。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而且 Consistent View 还保证了： 任何配置 SBP 得到的并行结果，其计算在数学上是完全一致的， 我们从机制上保证了分布式训练的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正确性</a:t>
            </a:r>
            <a:r>
              <a:rPr lang="zh-CN" altLang="en-US">
                <a:sym typeface="+mn-ea"/>
              </a:rPr>
              <a:t>难题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5118100" y="3082925"/>
            <a:ext cx="6701155" cy="184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5118100" y="1172845"/>
            <a:ext cx="6701155" cy="1910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5118100" y="4930775"/>
            <a:ext cx="6700520" cy="18611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3876675" cy="478155"/>
          </a:xfrm>
        </p:spPr>
        <p:txBody>
          <a:bodyPr/>
          <a:p>
            <a:r>
              <a:rPr lang="en-US" altLang="zh-CN"/>
              <a:t>Boxing</a:t>
            </a:r>
            <a:r>
              <a:t>：自动通信路由</a:t>
            </a:r>
          </a:p>
        </p:txBody>
      </p:sp>
      <p:pic>
        <p:nvPicPr>
          <p:cNvPr id="109" name="图片 108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201295" y="2060575"/>
            <a:ext cx="5925820" cy="3235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616700" y="2060575"/>
            <a:ext cx="5471160" cy="3235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2355850" cy="478155"/>
          </a:xfrm>
        </p:spPr>
        <p:txBody>
          <a:bodyPr/>
          <a:p>
            <a:r>
              <a:rPr lang="en-US" altLang="zh-CN"/>
              <a:t>Performance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071245"/>
            <a:ext cx="4697095" cy="30105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85" y="1169670"/>
            <a:ext cx="4535170" cy="2912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" y="4267835"/>
            <a:ext cx="5165725" cy="2590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895" y="4081780"/>
            <a:ext cx="4227195" cy="2708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844" y="347493"/>
            <a:ext cx="894080" cy="478155"/>
          </a:xfrm>
        </p:spPr>
        <p:txBody>
          <a:bodyPr/>
          <a:p>
            <a:r>
              <a:t>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3710" y="1514475"/>
            <a:ext cx="101625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我们了解了大规模分布式训练的几个关键技术：</a:t>
            </a:r>
            <a:r>
              <a:rPr lang="zh-CN" altLang="en-US">
                <a:solidFill>
                  <a:srgbClr val="FF0000"/>
                </a:solidFill>
              </a:rPr>
              <a:t>数据并行、模型并行、流水并行、梯度累加、显存优化、</a:t>
            </a:r>
            <a:r>
              <a:rPr lang="en-US" altLang="zh-CN">
                <a:solidFill>
                  <a:srgbClr val="FF0000"/>
                </a:solidFill>
              </a:rPr>
              <a:t>1F1B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我们</a:t>
            </a:r>
            <a:r>
              <a:rPr lang="zh-CN">
                <a:solidFill>
                  <a:schemeClr val="tx1"/>
                </a:solidFill>
              </a:rPr>
              <a:t>分析了</a:t>
            </a:r>
            <a:r>
              <a:rPr lang="en-US" altLang="zh-CN">
                <a:solidFill>
                  <a:schemeClr val="tx1"/>
                </a:solidFill>
              </a:rPr>
              <a:t>PyTorch</a:t>
            </a:r>
            <a:r>
              <a:rPr lang="zh-CN" altLang="en-US">
                <a:solidFill>
                  <a:schemeClr val="tx1"/>
                </a:solidFill>
              </a:rPr>
              <a:t>中实现分布式训练的几个痛点：</a:t>
            </a:r>
            <a:r>
              <a:rPr lang="zh-CN" altLang="en-US">
                <a:solidFill>
                  <a:srgbClr val="FF0000"/>
                </a:solidFill>
              </a:rPr>
              <a:t>非对称情况流水编排、通信原语使用（在哪里、用什么、与谁通信）、及正确性保证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我们介绍了</a:t>
            </a:r>
            <a:r>
              <a:rPr lang="en-US" altLang="zh-CN">
                <a:solidFill>
                  <a:schemeClr val="tx1"/>
                </a:solidFill>
              </a:rPr>
              <a:t>OneFlow</a:t>
            </a:r>
            <a:r>
              <a:rPr lang="zh-CN" altLang="en-US">
                <a:solidFill>
                  <a:schemeClr val="tx1"/>
                </a:solidFill>
              </a:rPr>
              <a:t>的几个关键性设计：</a:t>
            </a:r>
            <a:r>
              <a:rPr lang="en-US" altLang="zh-CN">
                <a:solidFill>
                  <a:srgbClr val="FF0000"/>
                </a:solidFill>
              </a:rPr>
              <a:t>Consistent View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SBP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Placement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Actor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未来做什么？欢迎讨论！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7279" y="221784"/>
            <a:ext cx="7168515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hangingPunct="1">
              <a:lnSpc>
                <a:spcPct val="200000"/>
              </a:lnSpc>
              <a:tabLst>
                <a:tab pos="815340" algn="l"/>
              </a:tabLst>
              <a:defRPr/>
            </a:pP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</a:t>
            </a:r>
            <a:r>
              <a:rPr lang="en-US" alt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模型推动人工智能发展：</a:t>
            </a:r>
            <a:r>
              <a:rPr lang="en-US" alt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</a:t>
            </a:r>
            <a:endParaRPr lang="en-US" altLang="zh-CN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3337" y="1294911"/>
            <a:ext cx="11196859" cy="954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zh-CN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GPT-3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是</a:t>
            </a:r>
            <a:r>
              <a:rPr lang="en-US" altLang="zh-CN" sz="1865" b="1" kern="1200" dirty="0" err="1">
                <a:solidFill>
                  <a:srgbClr val="023874"/>
                </a:solidFill>
                <a:latin typeface="微软雅黑" panose="020B0503020204020204" pitchFamily="34" charset="-122"/>
              </a:rPr>
              <a:t>OpenAI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发布的大规模预训练自然语言处理模型，</a:t>
            </a:r>
            <a:r>
              <a:rPr lang="en-US" altLang="zh-CN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拥有</a:t>
            </a:r>
            <a:r>
              <a:rPr lang="en-US" altLang="zh-CN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1750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亿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个参数，可利用深度学习产生类似人类语言的文本，训练费高达</a:t>
            </a:r>
            <a:r>
              <a:rPr lang="en-US" altLang="zh-CN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1200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万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美金，训练一次模型消耗的电量约为</a:t>
            </a:r>
            <a:r>
              <a:rPr lang="en-US" altLang="zh-CN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19 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万度。</a:t>
            </a:r>
            <a:endParaRPr lang="zh-CN" altLang="en-US" sz="1865" b="1" kern="1200" dirty="0">
              <a:solidFill>
                <a:srgbClr val="023874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256" y="2509711"/>
            <a:ext cx="10468303" cy="403638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7279" y="221784"/>
            <a:ext cx="738251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hangingPunct="1">
              <a:lnSpc>
                <a:spcPct val="200000"/>
              </a:lnSpc>
              <a:tabLst>
                <a:tab pos="815340" algn="l"/>
              </a:tabLst>
              <a:defRPr/>
            </a:pP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</a:t>
            </a:r>
            <a:r>
              <a:rPr lang="en-US" alt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模型推动人工智能发展：</a:t>
            </a:r>
            <a:r>
              <a:rPr lang="en-US" alt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DALL-E</a:t>
            </a:r>
            <a:endParaRPr lang="en-US" altLang="zh-CN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7277" y="1374300"/>
            <a:ext cx="11175839" cy="1078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DALL-E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</a:t>
            </a:r>
            <a:r>
              <a:rPr lang="en-US" altLang="zh-CN" sz="2135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发布的基于</a:t>
            </a: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模型，使用了</a:t>
            </a: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参数版本，可以通过文本直接生成对应图像。</a:t>
            </a:r>
            <a:endParaRPr lang="zh-CN" altLang="en-US" sz="2135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876" y="2617439"/>
            <a:ext cx="10920248" cy="3748184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7279" y="221784"/>
            <a:ext cx="782828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hangingPunct="1">
              <a:lnSpc>
                <a:spcPct val="200000"/>
              </a:lnSpc>
              <a:tabLst>
                <a:tab pos="815340" algn="l"/>
              </a:tabLst>
              <a:defRPr/>
            </a:pP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</a:t>
            </a:r>
            <a:r>
              <a:rPr lang="en-US" alt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模型推动人工智能发展：阿里</a:t>
            </a:r>
            <a:r>
              <a:rPr lang="en-US" alt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</a:t>
            </a:r>
            <a:endParaRPr lang="en-US" altLang="zh-CN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7279" y="1332259"/>
            <a:ext cx="11175839" cy="1572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日，阿里达摩院发布业内规模最大的</a:t>
            </a:r>
            <a:r>
              <a:rPr lang="zh-CN" altLang="en-US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中文理解和生成模型</a:t>
            </a: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，参数达</a:t>
            </a: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270</a:t>
            </a:r>
            <a:r>
              <a:rPr lang="zh-CN" altLang="en-US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</a:t>
            </a: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 A100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天炼成，这一模型是达摩院此前提出的两种自研模型</a:t>
            </a: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——NLU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135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StructBERT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PALM</a:t>
            </a:r>
            <a:r>
              <a:rPr lang="zh-CN" altLang="en-US" sz="2135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的融合。</a:t>
            </a:r>
            <a:endParaRPr lang="zh-CN" altLang="en-US" sz="2135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737" y="2874732"/>
            <a:ext cx="5465380" cy="34906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23987" y="6390556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23874"/>
                </a:solidFill>
              </a:rPr>
              <a:t>语言理解任务跑分榜</a:t>
            </a:r>
            <a:endParaRPr lang="zh-CN" altLang="en-US" sz="1600" b="1" dirty="0">
              <a:solidFill>
                <a:srgbClr val="023874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8" y="2874731"/>
            <a:ext cx="5135676" cy="35158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32223" y="6390556"/>
            <a:ext cx="2621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23874"/>
                </a:solidFill>
              </a:rPr>
              <a:t>测试实例：一句话生成小说</a:t>
            </a:r>
            <a:endParaRPr lang="zh-CN" altLang="en-US" sz="1600" b="1" dirty="0">
              <a:solidFill>
                <a:srgbClr val="023874"/>
              </a:solidFill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7" b="8439"/>
          <a:stretch>
            <a:fillRect/>
          </a:stretch>
        </p:blipFill>
        <p:spPr>
          <a:xfrm>
            <a:off x="7061884" y="2883632"/>
            <a:ext cx="1744201" cy="18832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88" y="4700112"/>
            <a:ext cx="2326063" cy="19310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7"/>
          <a:stretch>
            <a:fillRect/>
          </a:stretch>
        </p:blipFill>
        <p:spPr>
          <a:xfrm>
            <a:off x="9133351" y="4635703"/>
            <a:ext cx="2177337" cy="20045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615" y="2879700"/>
            <a:ext cx="1522808" cy="19672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7279" y="221784"/>
            <a:ext cx="753364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hangingPunct="1">
              <a:lnSpc>
                <a:spcPct val="200000"/>
              </a:lnSpc>
              <a:tabLst>
                <a:tab pos="815340" algn="l"/>
              </a:tabLst>
              <a:defRPr/>
            </a:pP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</a:t>
            </a:r>
            <a:r>
              <a:rPr lang="en-US" alt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模型推动人工智能发展：华为盘古</a:t>
            </a:r>
            <a:endParaRPr lang="en-US" altLang="zh-CN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3337" y="1294911"/>
            <a:ext cx="11196859" cy="181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zh-CN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4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月</a:t>
            </a:r>
            <a:r>
              <a:rPr lang="en-US" altLang="zh-CN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25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日，华为发布盘古大模型，包括</a:t>
            </a:r>
            <a:r>
              <a:rPr lang="en-US" altLang="zh-CN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30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亿参数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的全球最大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视觉</a:t>
            </a:r>
            <a:r>
              <a:rPr lang="en-US" altLang="zh-CN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(CV)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预训练模型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，以及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千亿参数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40TB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训练数据的全球最大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中文语言</a:t>
            </a:r>
            <a:r>
              <a:rPr lang="en-US" altLang="zh-CN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(NLP)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预训练模型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。大模型具备极强的泛化能力，一个模型适用大量复杂行业场景，少量样本也能达到高精度；基于“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预训练</a:t>
            </a:r>
            <a:r>
              <a:rPr lang="en-US" altLang="zh-CN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+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下游微调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” 的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工业化</a:t>
            </a:r>
            <a:r>
              <a:rPr lang="en-US" altLang="zh-CN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AI</a:t>
            </a:r>
            <a:r>
              <a:rPr lang="zh-CN" altLang="en-US" sz="1865" b="1" kern="1200" dirty="0">
                <a:solidFill>
                  <a:srgbClr val="C00000"/>
                </a:solidFill>
                <a:latin typeface="微软雅黑" panose="020B0503020204020204" pitchFamily="34" charset="-122"/>
              </a:rPr>
              <a:t>开发模式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，大幅提高了</a:t>
            </a:r>
            <a:r>
              <a:rPr lang="en-US" altLang="zh-CN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AI</a:t>
            </a:r>
            <a:r>
              <a:rPr lang="zh-CN" altLang="en-US" sz="1865" b="1" kern="1200" dirty="0">
                <a:solidFill>
                  <a:srgbClr val="023874"/>
                </a:solidFill>
                <a:latin typeface="微软雅黑" panose="020B0503020204020204" pitchFamily="34" charset="-122"/>
              </a:rPr>
              <a:t>的泛化能力。</a:t>
            </a:r>
            <a:endParaRPr lang="zh-CN" altLang="en-US" sz="1865" b="1" kern="1200" dirty="0">
              <a:solidFill>
                <a:srgbClr val="023874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28" name="Picture 4" descr="https://inews.gtimg.com/newsapp_bt/0/13455216203/1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9" y="3182189"/>
            <a:ext cx="6000812" cy="34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8376" y="198643"/>
            <a:ext cx="631444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hangingPunct="1">
              <a:lnSpc>
                <a:spcPct val="200000"/>
              </a:lnSpc>
              <a:tabLst>
                <a:tab pos="815340" algn="l"/>
              </a:tabLst>
              <a:defRPr/>
            </a:pP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</a:t>
            </a:r>
            <a:r>
              <a:rPr lang="en-US" alt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模型对算力需求指数级上升</a:t>
            </a:r>
            <a:endParaRPr lang="zh-CN" altLang="en-US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089" y="1367519"/>
            <a:ext cx="10851820" cy="537307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640979" y="315075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hangingPunct="1">
              <a:tabLst>
                <a:tab pos="815340" algn="l"/>
              </a:tabLst>
              <a:defRPr/>
            </a:pPr>
            <a:r>
              <a:rPr lang="zh-CN" sz="3200" b="1" kern="1200" dirty="0">
                <a:solidFill>
                  <a:srgbClr val="02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sz="3200" b="1" kern="1200" dirty="0">
              <a:solidFill>
                <a:srgbClr val="023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979805" y="1647190"/>
            <a:ext cx="81178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背景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分布式训练关键技术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技术痛点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/>
              <a:t>解决方案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UNIT_PLACING_PICTURE_USER_VIEWPORT" val="{&quot;height&quot;:2948,&quot;width&quot;:6976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4675</Words>
  <Application>WPS 演示</Application>
  <PresentationFormat>宽屏</PresentationFormat>
  <Paragraphs>275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7" baseType="lpstr">
      <vt:lpstr>Arial</vt:lpstr>
      <vt:lpstr>方正书宋_GBK</vt:lpstr>
      <vt:lpstr>Wingdings</vt:lpstr>
      <vt:lpstr>Segoe UI Light</vt:lpstr>
      <vt:lpstr>苹方-简</vt:lpstr>
      <vt:lpstr>黑体</vt:lpstr>
      <vt:lpstr>汉仪中黑KW</vt:lpstr>
      <vt:lpstr>Calibri</vt:lpstr>
      <vt:lpstr>Helvetica Neue</vt:lpstr>
      <vt:lpstr>宋体</vt:lpstr>
      <vt:lpstr>汉仪书宋二KW</vt:lpstr>
      <vt:lpstr>微软雅黑</vt:lpstr>
      <vt:lpstr>汉仪旗黑</vt:lpstr>
      <vt:lpstr>Arial</vt:lpstr>
      <vt:lpstr>等线</vt:lpstr>
      <vt:lpstr>Times New Roman</vt:lpstr>
      <vt:lpstr>汉仪中等线KW</vt:lpstr>
      <vt:lpstr>宋体</vt:lpstr>
      <vt:lpstr>Arial Unicode MS</vt:lpstr>
      <vt:lpstr>等线 Light</vt:lpstr>
      <vt:lpstr>1_Office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Nvidia Megatron-LM</vt:lpstr>
      <vt:lpstr>集群拓扑</vt:lpstr>
      <vt:lpstr>关键技术</vt:lpstr>
      <vt:lpstr>Pipeline Parallelism</vt:lpstr>
      <vt:lpstr>梯度累加 </vt:lpstr>
      <vt:lpstr>后向重计算</vt:lpstr>
      <vt:lpstr>1F1B 策略</vt:lpstr>
      <vt:lpstr>PowerPoint 演示文稿</vt:lpstr>
      <vt:lpstr>PyTorch 流水并行</vt:lpstr>
      <vt:lpstr>PyTorch 流水并行 </vt:lpstr>
      <vt:lpstr>难点</vt:lpstr>
      <vt:lpstr>PyTorch 模型并行</vt:lpstr>
      <vt:lpstr>Achilles' Heel of PyTorch</vt:lpstr>
      <vt:lpstr>大纲 </vt:lpstr>
      <vt:lpstr>Consistent View</vt:lpstr>
      <vt:lpstr>Placement is All You Need for Pipeline Parallelism</vt:lpstr>
      <vt:lpstr>SBP is All you Need for Data / Model Parallelism</vt:lpstr>
      <vt:lpstr>2-D SBP and Hybrid Parallelism</vt:lpstr>
      <vt:lpstr>PyTorch vs OneFlow</vt:lpstr>
      <vt:lpstr>RunTime : Actor </vt:lpstr>
      <vt:lpstr>Example: Preprocessing Pipeline</vt:lpstr>
      <vt:lpstr>用Regst 数量控制流水</vt:lpstr>
      <vt:lpstr>数据/模型/混合并行实现 </vt:lpstr>
      <vt:lpstr>Boxing：自动通信路由</vt:lpstr>
      <vt:lpstr>Performance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wanghongsheng</cp:lastModifiedBy>
  <cp:revision>179</cp:revision>
  <dcterms:created xsi:type="dcterms:W3CDTF">2021-07-07T14:19:49Z</dcterms:created>
  <dcterms:modified xsi:type="dcterms:W3CDTF">2021-07-07T14:19:49Z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  <property fmtid="{D5CDD505-2E9C-101B-9397-08002B2CF9AE}" pid="3" name="ICV">
    <vt:lpwstr>2231AF89756E425BBDD9032EB0992126</vt:lpwstr>
  </property>
</Properties>
</file>